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5" r:id="rId4"/>
    <p:sldId id="268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punj.edu/senate/Senate-Constitution-Bylaws/Parliamentary%20Procedure%20at%20a%20Glance.pdf" TargetMode="External"/><Relationship Id="rId4" Type="http://schemas.openxmlformats.org/officeDocument/2006/relationships/hyperlink" Target="https://wpunj.edu/senate/Senate-Constitution-Bylaws/Roberts%20Rules%20of%20Order%20Chart%20of%20Motion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Chair’s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William Paterson University of New Jersey </a:t>
            </a:r>
          </a:p>
          <a:p>
            <a:r>
              <a:rPr lang="en-US" sz="2400" dirty="0" smtClean="0"/>
              <a:t>Faculty Senate</a:t>
            </a:r>
          </a:p>
          <a:p>
            <a:r>
              <a:rPr lang="en-US" sz="2400" dirty="0" smtClean="0"/>
              <a:t>Tuesday, September 10,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71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4495" y="1089887"/>
            <a:ext cx="1028615" cy="542174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SENATE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8070" y="1450108"/>
            <a:ext cx="41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ared Governance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95787" y="5583503"/>
            <a:ext cx="41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mpowered</a:t>
            </a:r>
            <a:r>
              <a:rPr lang="en-US" sz="2400" dirty="0" smtClean="0"/>
              <a:t> Membership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95787" y="3121878"/>
            <a:ext cx="209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 err="1" smtClean="0"/>
              <a:t>mble</a:t>
            </a:r>
            <a:r>
              <a:rPr lang="en-US" sz="2400" dirty="0" smtClean="0"/>
              <a:t> Process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14258" y="3971624"/>
            <a:ext cx="276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ctive</a:t>
            </a:r>
            <a:r>
              <a:rPr lang="en-US" sz="2400" dirty="0" smtClean="0"/>
              <a:t> Participation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98803" y="4761328"/>
            <a:ext cx="276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 err="1" smtClean="0"/>
              <a:t>mely</a:t>
            </a:r>
            <a:r>
              <a:rPr lang="en-US" sz="2400" dirty="0" smtClean="0"/>
              <a:t> Decisions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68070" y="2313541"/>
            <a:ext cx="276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</a:t>
            </a:r>
            <a:r>
              <a:rPr lang="en-US" sz="2400" dirty="0" err="1" smtClean="0"/>
              <a:t>alitarian</a:t>
            </a:r>
            <a:r>
              <a:rPr lang="en-US" sz="2400" dirty="0" smtClean="0"/>
              <a:t> Dialog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7745" y="267855"/>
            <a:ext cx="9023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So…Who Are We &amp; What Do We Do?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6388">
            <a:off x="7550984" y="2107899"/>
            <a:ext cx="3592283" cy="29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47" y="241923"/>
            <a:ext cx="10414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 We (Usually) Do It?</a:t>
            </a:r>
            <a:endParaRPr lang="en-US" sz="3600" dirty="0"/>
          </a:p>
        </p:txBody>
      </p:sp>
      <p:pic>
        <p:nvPicPr>
          <p:cNvPr id="4" name="Picture 2" descr="Image result for robert's rules of 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653">
            <a:off x="576200" y="1519975"/>
            <a:ext cx="3520428" cy="49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7713">
            <a:off x="7404116" y="1360305"/>
            <a:ext cx="3290804" cy="49308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05745" y="1458406"/>
            <a:ext cx="218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Order Motion Chart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02545" y="2028558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Procedures At a Glance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646" y="3584170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5646" y="3214838"/>
            <a:ext cx="2143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Or…We Could…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Discussed at SEPP (Summer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Administrator Evaluations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Academic Partnerships Initiative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Travel Funds (centralization)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Boyer Model for RTP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WP101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Academic Department Consolidation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Academic </a:t>
            </a:r>
            <a:r>
              <a:rPr lang="en-US" dirty="0" smtClean="0"/>
              <a:t>Consolidation: Q&amp;R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3559171" cy="35993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dirty="0" smtClean="0"/>
              <a:t>Q</a:t>
            </a:r>
            <a:r>
              <a:rPr lang="en-US" dirty="0" smtClean="0"/>
              <a:t>uestions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Rationale?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Implications?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272" y="2336873"/>
            <a:ext cx="7144328" cy="35993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dirty="0" smtClean="0"/>
              <a:t>R</a:t>
            </a:r>
            <a:r>
              <a:rPr lang="en-US" dirty="0" smtClean="0"/>
              <a:t>ecommendations</a:t>
            </a:r>
          </a:p>
          <a:p>
            <a:pPr marL="0" indent="0" algn="ctr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Restructure based </a:t>
            </a:r>
            <a:r>
              <a:rPr lang="en-US" dirty="0"/>
              <a:t>on </a:t>
            </a:r>
            <a:r>
              <a:rPr lang="en-US" dirty="0" smtClean="0"/>
              <a:t>WPU Mission &amp; Core Values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 smtClean="0"/>
              <a:t>Consider depts.’ </a:t>
            </a:r>
            <a:r>
              <a:rPr lang="en-US" dirty="0"/>
              <a:t>histories, identities, </a:t>
            </a:r>
            <a:r>
              <a:rPr lang="en-US" dirty="0" smtClean="0"/>
              <a:t>value to WPU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 smtClean="0"/>
              <a:t>Rename as </a:t>
            </a:r>
            <a:r>
              <a:rPr lang="en-US" dirty="0"/>
              <a:t>‘Consolidation without Merger’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Consolidation – Criteria &amp;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83054" cy="1482652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ea typeface="Calibri" panose="020F0502020204030204" pitchFamily="34" charset="0"/>
              </a:rPr>
              <a:t>5 </a:t>
            </a:r>
            <a:r>
              <a:rPr lang="en-US" dirty="0">
                <a:ea typeface="Calibri" panose="020F0502020204030204" pitchFamily="34" charset="0"/>
              </a:rPr>
              <a:t>or fewer full time faculty </a:t>
            </a:r>
            <a:r>
              <a:rPr lang="en-US" dirty="0" smtClean="0">
                <a:ea typeface="Calibri" panose="020F0502020204030204" pitchFamily="34" charset="0"/>
              </a:rPr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a typeface="Calibri" panose="020F0502020204030204" pitchFamily="34" charset="0"/>
              </a:rPr>
              <a:t>Fewer </a:t>
            </a:r>
            <a:r>
              <a:rPr lang="en-US" dirty="0">
                <a:ea typeface="Calibri" panose="020F0502020204030204" pitchFamily="34" charset="0"/>
              </a:rPr>
              <a:t>than 50 majors </a:t>
            </a:r>
            <a:endParaRPr lang="en-US" dirty="0" smtClean="0"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Fewer than 10 graduates per year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379729" y="2429010"/>
            <a:ext cx="369455" cy="1237673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3484" y="2817013"/>
            <a:ext cx="478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President’s Recommendation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8896" y="4546673"/>
            <a:ext cx="11083054" cy="1482652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ea typeface="Calibri" panose="020F0502020204030204" pitchFamily="34" charset="0"/>
              </a:rPr>
              <a:t>4. Number of minors (2 minors = 1 major)</a:t>
            </a:r>
          </a:p>
          <a:p>
            <a:pPr marL="0" indent="0">
              <a:buNone/>
            </a:pPr>
            <a:r>
              <a:rPr lang="en-US" dirty="0" smtClean="0">
                <a:ea typeface="Calibri" panose="020F0502020204030204" pitchFamily="34" charset="0"/>
              </a:rPr>
              <a:t>5. UCC SCH (many small depts. &gt;&gt; large ones)</a:t>
            </a:r>
          </a:p>
          <a:p>
            <a:pPr marL="0" indent="0">
              <a:buNone/>
            </a:pPr>
            <a:r>
              <a:rPr lang="en-US" dirty="0" smtClean="0">
                <a:ea typeface="Calibri" panose="020F0502020204030204" pitchFamily="34" charset="0"/>
              </a:rPr>
              <a:t>6. Financial contributions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7141729" y="4638810"/>
            <a:ext cx="369455" cy="1237673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70727" y="4842147"/>
            <a:ext cx="3961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Senate /Exec’s Recommendation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0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3336</TotalTime>
  <Words>176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Trebuchet MS</vt:lpstr>
      <vt:lpstr>Berlin</vt:lpstr>
      <vt:lpstr>  Chair’s Report</vt:lpstr>
      <vt:lpstr>PowerPoint Presentation</vt:lpstr>
      <vt:lpstr>PowerPoint Presentation</vt:lpstr>
      <vt:lpstr>Issues Discussed at SEPP (Summer 2019)</vt:lpstr>
      <vt:lpstr>Academic Consolidation: Q&amp;R</vt:lpstr>
      <vt:lpstr>Consolidation – Criteria &amp; Metrics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Murli</dc:creator>
  <cp:lastModifiedBy>Murli</cp:lastModifiedBy>
  <cp:revision>156</cp:revision>
  <dcterms:created xsi:type="dcterms:W3CDTF">2019-09-06T10:08:25Z</dcterms:created>
  <dcterms:modified xsi:type="dcterms:W3CDTF">2019-09-10T02:09:04Z</dcterms:modified>
</cp:coreProperties>
</file>